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sldIdLst>
    <p:sldId id="297" r:id="rId2"/>
    <p:sldId id="299" r:id="rId3"/>
    <p:sldId id="273" r:id="rId4"/>
    <p:sldId id="300" r:id="rId5"/>
    <p:sldId id="292" r:id="rId6"/>
    <p:sldId id="301" r:id="rId7"/>
    <p:sldId id="293" r:id="rId8"/>
    <p:sldId id="294" r:id="rId9"/>
    <p:sldId id="295" r:id="rId10"/>
    <p:sldId id="302" r:id="rId11"/>
    <p:sldId id="303" r:id="rId12"/>
    <p:sldId id="257" r:id="rId13"/>
    <p:sldId id="315" r:id="rId14"/>
    <p:sldId id="258" r:id="rId15"/>
    <p:sldId id="259" r:id="rId16"/>
    <p:sldId id="260" r:id="rId17"/>
    <p:sldId id="261" r:id="rId18"/>
    <p:sldId id="305" r:id="rId19"/>
    <p:sldId id="262" r:id="rId20"/>
    <p:sldId id="304" r:id="rId21"/>
    <p:sldId id="306" r:id="rId22"/>
    <p:sldId id="284" r:id="rId23"/>
    <p:sldId id="279" r:id="rId24"/>
    <p:sldId id="308" r:id="rId25"/>
    <p:sldId id="310" r:id="rId26"/>
    <p:sldId id="264" r:id="rId27"/>
    <p:sldId id="280" r:id="rId28"/>
    <p:sldId id="311" r:id="rId29"/>
    <p:sldId id="312" r:id="rId30"/>
    <p:sldId id="283" r:id="rId31"/>
    <p:sldId id="313" r:id="rId32"/>
    <p:sldId id="314" r:id="rId33"/>
    <p:sldId id="286" r:id="rId3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458" autoAdjust="0"/>
    <p:restoredTop sz="94660"/>
  </p:normalViewPr>
  <p:slideViewPr>
    <p:cSldViewPr>
      <p:cViewPr varScale="1">
        <p:scale>
          <a:sx n="37" d="100"/>
          <a:sy n="37" d="100"/>
        </p:scale>
        <p:origin x="336" y="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F474A3-166D-4C06-B2C4-F2783BC78DE9}" type="datetimeFigureOut">
              <a:rPr lang="en-US" smtClean="0"/>
              <a:t>9/11/2019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F7A2CF-66EA-407C-8ECA-2F3F86F559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65945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10D1B2-4AAD-4F7C-B054-BEADF4952A94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60520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F7A2CF-66EA-407C-8ECA-2F3F86F5597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28352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8E843-8C27-4FE7-BFB1-CD89385CB955}" type="datetimeFigureOut">
              <a:rPr lang="en-US" smtClean="0"/>
              <a:t>9/11/2019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7C284-1AC0-4CF8-8686-B38A1DA313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44547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8E843-8C27-4FE7-BFB1-CD89385CB955}" type="datetimeFigureOut">
              <a:rPr lang="en-US" smtClean="0"/>
              <a:t>9/11/2019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7C284-1AC0-4CF8-8686-B38A1DA313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85598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8E843-8C27-4FE7-BFB1-CD89385CB955}" type="datetimeFigureOut">
              <a:rPr lang="en-US" smtClean="0"/>
              <a:t>9/11/2019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7C284-1AC0-4CF8-8686-B38A1DA313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63284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8E843-8C27-4FE7-BFB1-CD89385CB955}" type="datetimeFigureOut">
              <a:rPr lang="en-US" smtClean="0"/>
              <a:t>9/11/2019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7C284-1AC0-4CF8-8686-B38A1DA313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58948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8E843-8C27-4FE7-BFB1-CD89385CB955}" type="datetimeFigureOut">
              <a:rPr lang="en-US" smtClean="0"/>
              <a:t>9/11/2019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7C284-1AC0-4CF8-8686-B38A1DA313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38558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8E843-8C27-4FE7-BFB1-CD89385CB955}" type="datetimeFigureOut">
              <a:rPr lang="en-US" smtClean="0"/>
              <a:t>9/11/2019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7C284-1AC0-4CF8-8686-B38A1DA313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7220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8E843-8C27-4FE7-BFB1-CD89385CB955}" type="datetimeFigureOut">
              <a:rPr lang="en-US" smtClean="0"/>
              <a:t>9/11/2019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7C284-1AC0-4CF8-8686-B38A1DA313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7069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8E843-8C27-4FE7-BFB1-CD89385CB955}" type="datetimeFigureOut">
              <a:rPr lang="en-US" smtClean="0"/>
              <a:t>9/11/2019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7C284-1AC0-4CF8-8686-B38A1DA313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26379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8E843-8C27-4FE7-BFB1-CD89385CB955}" type="datetimeFigureOut">
              <a:rPr lang="en-US" smtClean="0"/>
              <a:t>9/11/2019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7C284-1AC0-4CF8-8686-B38A1DA313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86880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8E843-8C27-4FE7-BFB1-CD89385CB955}" type="datetimeFigureOut">
              <a:rPr lang="en-US" smtClean="0"/>
              <a:t>9/11/2019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7C284-1AC0-4CF8-8686-B38A1DA313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0822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8E843-8C27-4FE7-BFB1-CD89385CB955}" type="datetimeFigureOut">
              <a:rPr lang="en-US" smtClean="0"/>
              <a:t>9/11/2019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7C284-1AC0-4CF8-8686-B38A1DA313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42941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F1A3DB-D212-4B01-A532-E212780BE0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0FA6ED-CD4C-45BA-94A8-F8C96854F731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Online Image Placeholder 3">
            <a:extLst>
              <a:ext uri="{FF2B5EF4-FFF2-40B4-BE49-F238E27FC236}">
                <a16:creationId xmlns:a16="http://schemas.microsoft.com/office/drawing/2014/main" id="{23AE4F8B-80AF-43C3-ABE7-BE894AD99C4E}"/>
              </a:ext>
            </a:extLst>
          </p:cNvPr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622BEE7-1BE1-49D3-AE2E-04FFB42DADF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3D4BE1-6F99-4727-A373-686D612005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83466F-BE2E-4448-BEE0-0B325CB215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24D802CE-BB71-4269-ADD5-B539BE8D2B02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167602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88E843-8C27-4FE7-BFB1-CD89385CB955}" type="datetimeFigureOut">
              <a:rPr lang="en-US" smtClean="0"/>
              <a:t>9/11/2019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B7C284-1AC0-4CF8-8686-B38A1DA313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5047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File:Michelango_Portrait_by_Volterra.jpg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:a16="http://schemas.microsoft.com/office/drawing/2014/main" id="{3A499FD9-826C-4724-AF6A-71349CA0710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190500"/>
            <a:ext cx="7772400" cy="1143000"/>
          </a:xfrm>
        </p:spPr>
        <p:txBody>
          <a:bodyPr>
            <a:normAutofit fontScale="90000"/>
          </a:bodyPr>
          <a:lstStyle/>
          <a:p>
            <a:r>
              <a:rPr lang="en-US" altLang="en-US" dirty="0"/>
              <a:t>Michelangelo</a:t>
            </a:r>
            <a:br>
              <a:rPr lang="en-US" altLang="en-US" dirty="0"/>
            </a:br>
            <a:r>
              <a:rPr lang="en-US" altLang="en-US" dirty="0"/>
              <a:t>(1475 – 1564)</a:t>
            </a:r>
          </a:p>
        </p:txBody>
      </p:sp>
      <p:sp>
        <p:nvSpPr>
          <p:cNvPr id="26627" name="Rectangle 3">
            <a:extLst>
              <a:ext uri="{FF2B5EF4-FFF2-40B4-BE49-F238E27FC236}">
                <a16:creationId xmlns:a16="http://schemas.microsoft.com/office/drawing/2014/main" id="{74B1B5BC-C1BF-404B-A68D-FE4C16D5738C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905003"/>
            <a:ext cx="3886200" cy="4190997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400" dirty="0"/>
              <a:t>Focused on art and sculptures</a:t>
            </a:r>
          </a:p>
          <a:p>
            <a:pPr>
              <a:lnSpc>
                <a:spcPct val="90000"/>
              </a:lnSpc>
            </a:pPr>
            <a:r>
              <a:rPr lang="en-US" altLang="en-US" sz="2400" dirty="0"/>
              <a:t>Practiced new techniques and produced great works of art</a:t>
            </a:r>
          </a:p>
          <a:p>
            <a:pPr>
              <a:lnSpc>
                <a:spcPct val="90000"/>
              </a:lnSpc>
            </a:pPr>
            <a:r>
              <a:rPr lang="en-US" altLang="en-US" sz="2400" dirty="0"/>
              <a:t>The 18 – foot statue of David is greatly admired for its form</a:t>
            </a:r>
          </a:p>
          <a:p>
            <a:pPr>
              <a:lnSpc>
                <a:spcPct val="90000"/>
              </a:lnSpc>
            </a:pPr>
            <a:r>
              <a:rPr lang="en-US" altLang="en-US" sz="2400" dirty="0"/>
              <a:t>Painted the ceiling of the Sistine Chapel in Rome between 1508 and 1512</a:t>
            </a:r>
          </a:p>
          <a:p>
            <a:pPr>
              <a:lnSpc>
                <a:spcPct val="90000"/>
              </a:lnSpc>
            </a:pPr>
            <a:endParaRPr lang="en-US" altLang="en-US" sz="2400" dirty="0"/>
          </a:p>
        </p:txBody>
      </p:sp>
      <p:sp>
        <p:nvSpPr>
          <p:cNvPr id="26629" name="Rectangle 5">
            <a:extLst>
              <a:ext uri="{FF2B5EF4-FFF2-40B4-BE49-F238E27FC236}">
                <a16:creationId xmlns:a16="http://schemas.microsoft.com/office/drawing/2014/main" id="{02B7FA06-E8D2-44AE-A29B-DA080C80DA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67100" y="2597150"/>
            <a:ext cx="9144000" cy="0"/>
          </a:xfrm>
          <a:prstGeom prst="rect">
            <a:avLst/>
          </a:prstGeom>
          <a:solidFill>
            <a:srgbClr val="FFDBD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31740" rIns="0" bIns="31740">
            <a:spAutoFit/>
          </a:bodyPr>
          <a:lstStyle/>
          <a:p>
            <a:endParaRPr lang="en-US" dirty="0"/>
          </a:p>
        </p:txBody>
      </p:sp>
      <p:sp>
        <p:nvSpPr>
          <p:cNvPr id="26633" name="Rectangle 9">
            <a:extLst>
              <a:ext uri="{FF2B5EF4-FFF2-40B4-BE49-F238E27FC236}">
                <a16:creationId xmlns:a16="http://schemas.microsoft.com/office/drawing/2014/main" id="{69F4170D-CB36-45C9-83BF-AD5E20C58B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7600" y="1905003"/>
            <a:ext cx="9144000" cy="0"/>
          </a:xfrm>
          <a:prstGeom prst="rect">
            <a:avLst/>
          </a:prstGeom>
          <a:solidFill>
            <a:srgbClr val="FFDBD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 dirty="0"/>
          </a:p>
        </p:txBody>
      </p:sp>
      <p:pic>
        <p:nvPicPr>
          <p:cNvPr id="26641" name="Picture 17" descr="http://upload.wikimedia.org/wikipedia/commons/thumb/9/9e/Michelango_Portrait_by_Volterra.jpg/180px-Michelango_Portrait_by_Volterra.jpg">
            <a:hlinkClick r:id="rId3" tooltip="Michelango Portrait by Volterra.jpg"/>
            <a:extLst>
              <a:ext uri="{FF2B5EF4-FFF2-40B4-BE49-F238E27FC236}">
                <a16:creationId xmlns:a16="http://schemas.microsoft.com/office/drawing/2014/main" id="{8BFB8A02-C8E7-49BB-996E-4884C4FB46E8}"/>
              </a:ext>
            </a:extLst>
          </p:cNvPr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46663" y="1746936"/>
            <a:ext cx="3182937" cy="4349064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2DFBFF3-0E01-4704-B447-81FA90E71D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576" y="533401"/>
            <a:ext cx="8839422" cy="586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56071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Christian Humanists</a:t>
            </a:r>
          </a:p>
        </p:txBody>
      </p:sp>
      <p:sp>
        <p:nvSpPr>
          <p:cNvPr id="307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z="2800" dirty="0"/>
              <a:t>Called for the reform of Christianity as a whole</a:t>
            </a:r>
          </a:p>
          <a:p>
            <a:pPr eaLnBrk="1" hangingPunct="1"/>
            <a:r>
              <a:rPr lang="en-US" altLang="en-US" sz="2800" dirty="0"/>
              <a:t>Believed humans could improve themselves and the world around them through their power of reason</a:t>
            </a:r>
          </a:p>
          <a:p>
            <a:pPr eaLnBrk="1" hangingPunct="1"/>
            <a:r>
              <a:rPr lang="en-US" altLang="en-US" sz="2800" dirty="0"/>
              <a:t>Believed the Catholic Church had distorted religion for their own purposes</a:t>
            </a:r>
          </a:p>
          <a:p>
            <a:pPr eaLnBrk="1" hangingPunct="1"/>
            <a:r>
              <a:rPr lang="en-US" altLang="en-US" sz="2800" dirty="0"/>
              <a:t>Believed through education a person could reach inner piety </a:t>
            </a:r>
          </a:p>
          <a:p>
            <a:pPr eaLnBrk="1" hangingPunct="1"/>
            <a:r>
              <a:rPr lang="en-US" altLang="en-US" sz="2800" dirty="0"/>
              <a:t>Most noted Christian Humanists were Desiderius Erasmus and Thomas More</a:t>
            </a:r>
          </a:p>
        </p:txBody>
      </p:sp>
    </p:spTree>
    <p:extLst>
      <p:ext uri="{BB962C8B-B14F-4D97-AF65-F5344CB8AC3E}">
        <p14:creationId xmlns:p14="http://schemas.microsoft.com/office/powerpoint/2010/main" val="15083894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Desiderius Erasmus</a:t>
            </a:r>
          </a:p>
        </p:txBody>
      </p:sp>
      <p:sp>
        <p:nvSpPr>
          <p:cNvPr id="4099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en-US" altLang="en-US" dirty="0"/>
              <a:t>Believed Christianity should be the guiding philosophy</a:t>
            </a:r>
          </a:p>
          <a:p>
            <a:r>
              <a:rPr lang="en-US" altLang="en-US" dirty="0"/>
              <a:t>Believed inner piety was the pinnacle of religion</a:t>
            </a:r>
          </a:p>
          <a:p>
            <a:r>
              <a:rPr lang="en-US" altLang="en-US" dirty="0"/>
              <a:t>Criticized church leaders</a:t>
            </a:r>
          </a:p>
          <a:p>
            <a:r>
              <a:rPr lang="en-US" altLang="en-US" dirty="0"/>
              <a:t>Published a Greek and Latin edition of the Bible in 1516</a:t>
            </a:r>
          </a:p>
        </p:txBody>
      </p:sp>
      <p:pic>
        <p:nvPicPr>
          <p:cNvPr id="410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2006600"/>
            <a:ext cx="2819400" cy="3989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045548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dirty="0"/>
              <a:t>Thomas More</a:t>
            </a:r>
          </a:p>
        </p:txBody>
      </p:sp>
      <p:sp>
        <p:nvSpPr>
          <p:cNvPr id="6147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altLang="en-US" sz="2400" dirty="0"/>
              <a:t>Believed education was the path to piety</a:t>
            </a:r>
          </a:p>
          <a:p>
            <a:r>
              <a:rPr lang="en-US" altLang="en-US" sz="2400" dirty="0"/>
              <a:t>In 1516 published “</a:t>
            </a:r>
            <a:r>
              <a:rPr lang="en-US" altLang="en-US" sz="2400" i="1" dirty="0"/>
              <a:t>Utopia</a:t>
            </a:r>
            <a:r>
              <a:rPr lang="en-US" altLang="en-US" sz="2400" dirty="0"/>
              <a:t>” describing a society based on cooperation and reason</a:t>
            </a:r>
          </a:p>
          <a:p>
            <a:r>
              <a:rPr lang="en-US" altLang="en-US" sz="2400" dirty="0"/>
              <a:t>Pursued a lifetime career in government</a:t>
            </a:r>
          </a:p>
          <a:p>
            <a:r>
              <a:rPr lang="en-US" altLang="en-US" sz="2400" dirty="0"/>
              <a:t>Refused to support Henry VIII’s authority over the church and the Pope in England</a:t>
            </a:r>
          </a:p>
        </p:txBody>
      </p:sp>
      <p:pic>
        <p:nvPicPr>
          <p:cNvPr id="614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1904304"/>
            <a:ext cx="3200400" cy="40297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395675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Rise of the Aztecs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Established in the Valley of Mexico around 1300</a:t>
            </a:r>
          </a:p>
          <a:p>
            <a:r>
              <a:rPr lang="en-US" dirty="0"/>
              <a:t>Controlled much of Mesoamerica from the 14</a:t>
            </a:r>
            <a:r>
              <a:rPr lang="en-US" baseline="30000" dirty="0"/>
              <a:t>th</a:t>
            </a:r>
            <a:r>
              <a:rPr lang="en-US" dirty="0"/>
              <a:t> – 16</a:t>
            </a:r>
            <a:r>
              <a:rPr lang="en-US" baseline="30000" dirty="0"/>
              <a:t>th</a:t>
            </a:r>
            <a:r>
              <a:rPr lang="en-US" dirty="0"/>
              <a:t> centuries </a:t>
            </a:r>
          </a:p>
          <a:p>
            <a:r>
              <a:rPr lang="en-US" dirty="0"/>
              <a:t>Reached its apex in 1519 with a population of about 11 million</a:t>
            </a:r>
          </a:p>
          <a:p>
            <a:r>
              <a:rPr lang="en-US" dirty="0"/>
              <a:t>Practiced human sacrifice </a:t>
            </a:r>
          </a:p>
          <a:p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209800"/>
            <a:ext cx="4210658" cy="3176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1375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D31835-AF25-4510-9321-52B6B0B65E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Aztec Society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48211D-0960-409D-A3F2-A2E8D7DBCBE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Highly structured and hereditary </a:t>
            </a:r>
          </a:p>
          <a:p>
            <a:r>
              <a:rPr lang="en-US" dirty="0"/>
              <a:t>Elite lived close to the city center </a:t>
            </a:r>
          </a:p>
          <a:p>
            <a:r>
              <a:rPr lang="en-US" dirty="0"/>
              <a:t>Priests were among the elite class </a:t>
            </a:r>
          </a:p>
          <a:p>
            <a:r>
              <a:rPr lang="en-US" dirty="0"/>
              <a:t>No large merchant class</a:t>
            </a:r>
          </a:p>
          <a:p>
            <a:r>
              <a:rPr lang="en-US" dirty="0"/>
              <a:t>Peasants and slaves supplied food stuffs and labor for public works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41BAEEB-81A1-4949-851B-071A9136D06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48200" y="2173310"/>
            <a:ext cx="4267200" cy="3207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36260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06FA1F-1EBA-4F73-9CC7-AD0FE30F04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Aztec Empire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8CD4B2-029F-49CB-B95D-3FFC6A9A25C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An alliance and tributary form of government</a:t>
            </a:r>
          </a:p>
          <a:p>
            <a:r>
              <a:rPr lang="en-US" dirty="0"/>
              <a:t>Traded throughout the region </a:t>
            </a:r>
          </a:p>
          <a:p>
            <a:r>
              <a:rPr lang="en-US" dirty="0"/>
              <a:t>Developed a local and regional market system</a:t>
            </a:r>
          </a:p>
          <a:p>
            <a:r>
              <a:rPr lang="en-US" dirty="0"/>
              <a:t>Practiced polytheism </a:t>
            </a:r>
          </a:p>
          <a:p>
            <a:r>
              <a:rPr lang="en-US" dirty="0"/>
              <a:t>Human sacrifice was part of religious rituals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2C5DBB7-0683-4E47-A6B6-0949B62334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0963" y="1981200"/>
            <a:ext cx="4566775" cy="350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36336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035E1E-BDD3-4E03-B536-F80FBA8963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Rule of the Empire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9FD1D5-9864-42D0-826E-3BF946CD3B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City-states ally or pay tribute to the ruler in Tenochtitlan, the capital </a:t>
            </a:r>
          </a:p>
          <a:p>
            <a:r>
              <a:rPr lang="en-US" dirty="0"/>
              <a:t>Ruler had to be of royal family lineage</a:t>
            </a:r>
          </a:p>
          <a:p>
            <a:r>
              <a:rPr lang="en-US" dirty="0"/>
              <a:t>Local rulers remained in power as long as they supported the Aztec ruler</a:t>
            </a:r>
          </a:p>
          <a:p>
            <a:r>
              <a:rPr lang="en-US" dirty="0"/>
              <a:t>Military campaigns maintained control and expanded the empire</a:t>
            </a:r>
          </a:p>
          <a:p>
            <a:r>
              <a:rPr lang="en-US" dirty="0"/>
              <a:t>Required labor services from all captured or conquered peoples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0971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Fall of the Aztec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Spanish under Hernan Cortes encounter the Aztec in central Mexico in November 1519</a:t>
            </a:r>
          </a:p>
          <a:p>
            <a:r>
              <a:rPr lang="en-US" dirty="0"/>
              <a:t>Aztec king, Montezuma, is taken hostage and killed</a:t>
            </a:r>
          </a:p>
          <a:p>
            <a:r>
              <a:rPr lang="en-US" dirty="0"/>
              <a:t>The Aztec were weak due to war with the Spanish and a smallpox epidemic</a:t>
            </a:r>
          </a:p>
          <a:p>
            <a:r>
              <a:rPr lang="en-US" dirty="0"/>
              <a:t>In August 1521, Cortes captured the Aztec capital, Tenochtitlan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020253"/>
            <a:ext cx="4191000" cy="3556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89859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Rise of the Ming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Established by Zhu Yuanzhang in 1368</a:t>
            </a:r>
          </a:p>
          <a:p>
            <a:r>
              <a:rPr lang="en-US" dirty="0"/>
              <a:t>Established capital at Nanjing </a:t>
            </a:r>
          </a:p>
          <a:p>
            <a:r>
              <a:rPr lang="en-US" dirty="0"/>
              <a:t>Created a centralized bureaucratic government</a:t>
            </a:r>
          </a:p>
          <a:p>
            <a:r>
              <a:rPr lang="en-US" dirty="0"/>
              <a:t>Expanded agriculture and the economy</a:t>
            </a:r>
          </a:p>
          <a:p>
            <a:r>
              <a:rPr lang="en-US" dirty="0"/>
              <a:t>Expanded their power and influence by sending fleets into the Indian Ocean</a:t>
            </a:r>
          </a:p>
          <a:p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912886"/>
            <a:ext cx="4038600" cy="3900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969972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Zhu Yuanzhang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Proclaimed himself Hongwu Emperor of the Ming in January 1368</a:t>
            </a:r>
          </a:p>
          <a:p>
            <a:r>
              <a:rPr lang="en-US" dirty="0"/>
              <a:t>Outlawed anything Mongol</a:t>
            </a:r>
          </a:p>
          <a:p>
            <a:r>
              <a:rPr lang="en-US" dirty="0"/>
              <a:t>Replaced all Mongol officials with Han officials</a:t>
            </a:r>
          </a:p>
          <a:p>
            <a:r>
              <a:rPr lang="en-US" dirty="0"/>
              <a:t>Reinstituted the civil service examination system</a:t>
            </a:r>
          </a:p>
          <a:p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3457" y="1752600"/>
            <a:ext cx="3308543" cy="41807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684547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D31835-AF25-4510-9321-52B6B0B65E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Ming Society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48211D-0960-409D-A3F2-A2E8D7DBCBE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Highly structured and hereditary four class system</a:t>
            </a:r>
          </a:p>
          <a:p>
            <a:r>
              <a:rPr lang="en-US" dirty="0"/>
              <a:t>Revival of Confucianism</a:t>
            </a:r>
          </a:p>
          <a:p>
            <a:r>
              <a:rPr lang="en-US" dirty="0"/>
              <a:t>Class mobility was reduced </a:t>
            </a:r>
          </a:p>
          <a:p>
            <a:r>
              <a:rPr lang="en-US" dirty="0"/>
              <a:t>Rituals provided cohesion</a:t>
            </a:r>
          </a:p>
          <a:p>
            <a:r>
              <a:rPr lang="en-US" dirty="0"/>
              <a:t>Role of women became more controlled 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353464A-6AB3-486D-AA70-D5D0F2E72A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2057400"/>
            <a:ext cx="4373217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5423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Ming Government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Emperor was head of the government</a:t>
            </a:r>
          </a:p>
          <a:p>
            <a:r>
              <a:rPr lang="en-US" dirty="0"/>
              <a:t>Office of Grand Secretariat controlled the Six Ministries</a:t>
            </a:r>
          </a:p>
          <a:p>
            <a:r>
              <a:rPr lang="en-US" dirty="0"/>
              <a:t>Officials delegated to oversee the thirteen provinces</a:t>
            </a:r>
          </a:p>
          <a:p>
            <a:r>
              <a:rPr lang="en-US" dirty="0"/>
              <a:t>Expanded the civil examination system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199" y="2514600"/>
            <a:ext cx="4364659" cy="25096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193181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European Exploration</a:t>
            </a: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14154"/>
            <a:ext cx="8229600" cy="44980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133570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European / Chinese Exploration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Between 1405 – 1433, the Ming government launched seven expeditions into the Indian Ocean basin to expand its influence</a:t>
            </a:r>
          </a:p>
          <a:p>
            <a:r>
              <a:rPr lang="en-US" dirty="0"/>
              <a:t>By 1450, the Chinese fleet lay at anchor falling into disrepair</a:t>
            </a:r>
          </a:p>
          <a:p>
            <a:r>
              <a:rPr lang="en-US" dirty="0"/>
              <a:t>On May 18, 1498, the Portuguese fleet of Vasco de Gama reached the port of Calicut on the western coast of India</a:t>
            </a:r>
          </a:p>
          <a:p>
            <a:r>
              <a:rPr lang="en-US" dirty="0"/>
              <a:t>Europeans sought wealth and colonies while the Chinese  expeditions were diplomatic in nature </a:t>
            </a:r>
          </a:p>
        </p:txBody>
      </p:sp>
    </p:spTree>
    <p:extLst>
      <p:ext uri="{BB962C8B-B14F-4D97-AF65-F5344CB8AC3E}">
        <p14:creationId xmlns:p14="http://schemas.microsoft.com/office/powerpoint/2010/main" val="22652768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Empires of the Middle East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The Ottoman and Safavid Empires were key in the establishment of Islam in North Africa and the Middle East</a:t>
            </a:r>
          </a:p>
          <a:p>
            <a:r>
              <a:rPr lang="en-US" dirty="0"/>
              <a:t>Practiced different versions of Islam</a:t>
            </a:r>
          </a:p>
          <a:p>
            <a:r>
              <a:rPr lang="en-US" dirty="0"/>
              <a:t>Established political, religious, and cultural unity</a:t>
            </a:r>
          </a:p>
          <a:p>
            <a:r>
              <a:rPr lang="en-US" dirty="0"/>
              <a:t>Often at war over territory and religion</a:t>
            </a: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9970" y="2209800"/>
            <a:ext cx="4408406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612551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Rise of the Ottomans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Established as an Islamic state by Osman I in 1299 in northwestern Anatolia</a:t>
            </a:r>
          </a:p>
          <a:p>
            <a:r>
              <a:rPr lang="en-US" dirty="0"/>
              <a:t>Expanded over the next 300 years</a:t>
            </a:r>
          </a:p>
          <a:p>
            <a:r>
              <a:rPr lang="en-US" dirty="0"/>
              <a:t>Population of 30 million by 1600 </a:t>
            </a:r>
          </a:p>
          <a:p>
            <a:r>
              <a:rPr lang="en-US" dirty="0"/>
              <a:t>Became the leader of the Islamic world</a:t>
            </a:r>
          </a:p>
        </p:txBody>
      </p:sp>
      <p:pic>
        <p:nvPicPr>
          <p:cNvPr id="2050" name="Picture 2" descr="C:\Users\Gary Ferguson\Documents\History 101, World Civ. to 1500\Photos and Illustrations\The Ottoman Empire.pn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199" y="2362200"/>
            <a:ext cx="4207882" cy="2885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53642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Ottoman Society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Practiced toleration of other religions</a:t>
            </a:r>
          </a:p>
          <a:p>
            <a:r>
              <a:rPr lang="en-US" dirty="0"/>
              <a:t>Religious officials, the Ulama, controlled the religious teachings and judicial system</a:t>
            </a:r>
          </a:p>
          <a:p>
            <a:r>
              <a:rPr lang="en-US" dirty="0"/>
              <a:t>Viewed themselves as the “</a:t>
            </a:r>
            <a:r>
              <a:rPr lang="en-US" i="1" dirty="0"/>
              <a:t>Protectors of Islam</a:t>
            </a:r>
            <a:r>
              <a:rPr lang="en-US" dirty="0"/>
              <a:t>”</a:t>
            </a:r>
          </a:p>
          <a:p>
            <a:r>
              <a:rPr lang="en-US" dirty="0"/>
              <a:t>Largely divided along ethnic and religious lines</a:t>
            </a:r>
          </a:p>
          <a:p>
            <a:endParaRPr lang="en-US" dirty="0"/>
          </a:p>
        </p:txBody>
      </p:sp>
      <p:pic>
        <p:nvPicPr>
          <p:cNvPr id="3074" name="Picture 2" descr="C:\Users\Gary Ferguson\Documents\History 101, World Civ. to 1500\Maps\The Ottoman Empire, with expansion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6486" y="1954340"/>
            <a:ext cx="4338914" cy="3684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49746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1C3863-6634-42E8-997C-E917892FC9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Ottoman Government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E456C3-8D4C-46BA-9595-D7999337CAB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Sultans were the supreme political and military leaders of the empire</a:t>
            </a:r>
          </a:p>
          <a:p>
            <a:r>
              <a:rPr lang="en-US" dirty="0"/>
              <a:t>Advisors and ministers oversaw government functions</a:t>
            </a:r>
          </a:p>
          <a:p>
            <a:r>
              <a:rPr lang="en-US" dirty="0"/>
              <a:t>Authority was delegated to local governors</a:t>
            </a:r>
          </a:p>
          <a:p>
            <a:r>
              <a:rPr lang="en-US" dirty="0"/>
              <a:t>Brought political unity to the region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4A47852-504A-4FEB-80FB-CE719C51A1E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548253" y="2057400"/>
            <a:ext cx="4290947" cy="3410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97144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Ottoman Empire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Became a major military and political power in the Mediterranean region</a:t>
            </a:r>
          </a:p>
          <a:p>
            <a:r>
              <a:rPr lang="en-US" dirty="0"/>
              <a:t>Captured Constantinople in 1453 ending the Christian Byzantine Empire </a:t>
            </a:r>
          </a:p>
          <a:p>
            <a:r>
              <a:rPr lang="en-US" dirty="0"/>
              <a:t>Conquered the Balkans by 1500</a:t>
            </a:r>
          </a:p>
          <a:p>
            <a:r>
              <a:rPr lang="en-US" dirty="0"/>
              <a:t>By 1600 had expanded across the Middle East, North Africa and southeastern Europe </a:t>
            </a:r>
          </a:p>
          <a:p>
            <a:r>
              <a:rPr lang="en-US" dirty="0"/>
              <a:t>Reached its apex in 1683 during the Siege of Vienna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98102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Decline of the Ottomans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By 1750 Ottoman power and influence began to wane</a:t>
            </a:r>
          </a:p>
          <a:p>
            <a:r>
              <a:rPr lang="en-US" dirty="0"/>
              <a:t>Badly defeated by Russia in 1768 – 1774</a:t>
            </a:r>
          </a:p>
          <a:p>
            <a:r>
              <a:rPr lang="en-US" dirty="0"/>
              <a:t>Nationalists movements spread throughout the empire in the early 1800s </a:t>
            </a:r>
          </a:p>
          <a:p>
            <a:r>
              <a:rPr lang="en-US" dirty="0"/>
              <a:t>Weak rulers, wars, a failing economy, taxes and foreign expansion led to its dissolution in 1922</a:t>
            </a:r>
          </a:p>
          <a:p>
            <a:endParaRPr lang="en-US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199" y="2362201"/>
            <a:ext cx="4246563" cy="28618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1412669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Rise of the Safavids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Established as a Shia Islamic state by Shah Ismail I in 1501 on the Iranian Plateau</a:t>
            </a:r>
          </a:p>
          <a:p>
            <a:r>
              <a:rPr lang="en-US" dirty="0"/>
              <a:t>Continuous wars with the Ottomans</a:t>
            </a:r>
          </a:p>
          <a:p>
            <a:r>
              <a:rPr lang="en-US" dirty="0"/>
              <a:t>Established relations with European states</a:t>
            </a:r>
          </a:p>
          <a:p>
            <a:r>
              <a:rPr lang="en-US" dirty="0"/>
              <a:t>Reached its peak by 1600</a:t>
            </a: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023115"/>
            <a:ext cx="4267200" cy="34930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8207411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4E8666-A1F0-4976-8CCB-DD4E5CA47F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Safavid Government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2F20CB-FB79-4FDD-9CB7-550E49B3DD6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Shah was absolute ruler</a:t>
            </a:r>
          </a:p>
          <a:p>
            <a:r>
              <a:rPr lang="en-US" dirty="0"/>
              <a:t>Royal court made up of elites</a:t>
            </a:r>
          </a:p>
          <a:p>
            <a:r>
              <a:rPr lang="en-US" dirty="0"/>
              <a:t>Complex bureaucracy to prevent corruption</a:t>
            </a:r>
          </a:p>
          <a:p>
            <a:r>
              <a:rPr lang="en-US" dirty="0"/>
              <a:t>Local governors controlled “</a:t>
            </a:r>
            <a:r>
              <a:rPr lang="en-US" i="1" dirty="0"/>
              <a:t>public</a:t>
            </a:r>
            <a:r>
              <a:rPr lang="en-US" dirty="0"/>
              <a:t>” lands  </a:t>
            </a:r>
          </a:p>
          <a:p>
            <a:r>
              <a:rPr lang="en-US" dirty="0"/>
              <a:t>Gained great wealth due to trade routes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70407A59-251A-4D0A-AED5-54528342619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326781" y="1883151"/>
            <a:ext cx="3023051" cy="3831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278509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08FFF1-EA50-4AB8-AE14-98B9521405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Decline of the Safavid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F182F9-4E14-4384-BEA5-BD646DE5260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By 1700 Shahs had become complacent </a:t>
            </a:r>
          </a:p>
          <a:p>
            <a:r>
              <a:rPr lang="en-US" dirty="0"/>
              <a:t>Government became more corrupt</a:t>
            </a:r>
          </a:p>
          <a:p>
            <a:r>
              <a:rPr lang="en-US" dirty="0"/>
              <a:t>Military became less effective</a:t>
            </a:r>
          </a:p>
          <a:p>
            <a:r>
              <a:rPr lang="en-US" dirty="0"/>
              <a:t>Division of powers between the Shahs and the Ulama</a:t>
            </a:r>
          </a:p>
          <a:p>
            <a:r>
              <a:rPr lang="en-US" dirty="0"/>
              <a:t>Defeated by Afghan army in 1722</a:t>
            </a:r>
          </a:p>
          <a:p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9B03E7D-C978-40F1-91B3-4E494DB3580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548809" y="2057400"/>
            <a:ext cx="4374666" cy="3353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102860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Empires of Africa and India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The Songhai spread their influence in West Africa by controlling key trade routes</a:t>
            </a:r>
          </a:p>
          <a:p>
            <a:r>
              <a:rPr lang="en-US" dirty="0"/>
              <a:t>The Mughal spread their influence on the Indian peninsula and controlled key trade routes</a:t>
            </a:r>
          </a:p>
          <a:p>
            <a:r>
              <a:rPr lang="en-US" dirty="0"/>
              <a:t>The Hindu Mughal Empire ruled over non-Hindu peoples and established inclusive programs for them </a:t>
            </a:r>
          </a:p>
          <a:p>
            <a:endParaRPr lang="en-US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9549" y="1601369"/>
            <a:ext cx="4035902" cy="45236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206" y="2133600"/>
            <a:ext cx="4408487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4255062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Rise of the Songhai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Established by Sunni Ali in 1464 in western Africa with its capital at Gao</a:t>
            </a:r>
          </a:p>
          <a:p>
            <a:r>
              <a:rPr lang="en-US" dirty="0"/>
              <a:t>Centered along the Niger River</a:t>
            </a:r>
          </a:p>
          <a:p>
            <a:r>
              <a:rPr lang="en-US" dirty="0"/>
              <a:t>Expanded into a major trade network</a:t>
            </a:r>
          </a:p>
          <a:p>
            <a:r>
              <a:rPr lang="en-US" dirty="0"/>
              <a:t> Received tribute from surrounding chiefdoms</a:t>
            </a:r>
          </a:p>
          <a:p>
            <a:r>
              <a:rPr lang="en-US" dirty="0"/>
              <a:t>Reached its peak by 1549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389509"/>
            <a:ext cx="4267200" cy="27974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8391537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CE42A4-0F9A-4166-9B3D-E61154BADA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Songhai Empire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0B9EB4-2545-466D-AC6B-2850C6AE51B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King was absolute ruler</a:t>
            </a:r>
          </a:p>
          <a:p>
            <a:r>
              <a:rPr lang="en-US" dirty="0"/>
              <a:t>Empire was divided in to five provinces</a:t>
            </a:r>
          </a:p>
          <a:p>
            <a:r>
              <a:rPr lang="en-US" dirty="0"/>
              <a:t>Ministers oversaw government functions</a:t>
            </a:r>
          </a:p>
          <a:p>
            <a:r>
              <a:rPr lang="en-US" dirty="0"/>
              <a:t>Became an Islamic state in 1493</a:t>
            </a:r>
          </a:p>
          <a:p>
            <a:r>
              <a:rPr lang="en-US" dirty="0"/>
              <a:t>Gained wealth due to control of major trade routes and ports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57E6053-9FB0-44C0-B72C-0E9546BA51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5800" y="2057400"/>
            <a:ext cx="4442585" cy="3140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192480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8FCA33-B065-45D5-A855-0DAD21186C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Decline of the Songhai Empire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34DFE4-1A42-4A6F-97D3-1C575403E47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Caste system based society</a:t>
            </a:r>
          </a:p>
          <a:p>
            <a:r>
              <a:rPr lang="en-US" dirty="0"/>
              <a:t>Outdated military</a:t>
            </a:r>
          </a:p>
          <a:p>
            <a:r>
              <a:rPr lang="en-US" dirty="0"/>
              <a:t>Revolt in 1528 led to a succession of weak kings</a:t>
            </a:r>
          </a:p>
          <a:p>
            <a:r>
              <a:rPr lang="en-US" dirty="0"/>
              <a:t>Continued attacks by the Moroccans in the north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A9BEF25-BE01-49FB-989B-2E327DF34E2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544624" y="2209800"/>
            <a:ext cx="4334934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050988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Rise of the Mughal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Established by Babur as an Islamic state in 1526</a:t>
            </a:r>
          </a:p>
          <a:p>
            <a:r>
              <a:rPr lang="en-US" dirty="0"/>
              <a:t>80% of the population practiced Hinduism</a:t>
            </a:r>
          </a:p>
          <a:p>
            <a:r>
              <a:rPr lang="en-US" dirty="0"/>
              <a:t>Practiced toleration of others under Akbar   (1556 – 1605)</a:t>
            </a:r>
          </a:p>
          <a:p>
            <a:r>
              <a:rPr lang="en-US" dirty="0"/>
              <a:t>Strict adherence to Muslim law under Aurangzeb (1658 – 1707)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5209" y="2133600"/>
            <a:ext cx="4356939" cy="3223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0581855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0D63AA-83F0-4A1D-817A-0310DE2BE8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Mughal Empire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9044AE-F1BD-4E58-9EAE-C8D61BB200B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Campaigns of expansion began in 1556</a:t>
            </a:r>
          </a:p>
          <a:p>
            <a:r>
              <a:rPr lang="en-US" dirty="0"/>
              <a:t>Expanded trade with European states</a:t>
            </a:r>
          </a:p>
          <a:p>
            <a:r>
              <a:rPr lang="en-US" dirty="0"/>
              <a:t>Developed a loyal military aristocracy   </a:t>
            </a:r>
          </a:p>
          <a:p>
            <a:r>
              <a:rPr lang="en-US" dirty="0"/>
              <a:t>Developed a stable and strong economy</a:t>
            </a:r>
          </a:p>
          <a:p>
            <a:r>
              <a:rPr lang="en-US" dirty="0"/>
              <a:t>Practice religious tolerance</a:t>
            </a:r>
          </a:p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DFAA612-686C-4AB0-A93A-75F73A1710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2209800"/>
            <a:ext cx="4439443" cy="2761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351129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5CA11-7843-462C-81C4-BC54FE1815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Decline of the Mughal Empire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7B7BE3-694D-48FE-93EA-7DB983EAD3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death of Aurangzeb in 1707 led to a succession of weak rulers</a:t>
            </a:r>
          </a:p>
          <a:p>
            <a:r>
              <a:rPr lang="en-US" dirty="0"/>
              <a:t>Strict religious policies of Aurangzeb led to revolts</a:t>
            </a:r>
          </a:p>
          <a:p>
            <a:r>
              <a:rPr lang="en-US" dirty="0"/>
              <a:t>Local rulers expand their power and influence</a:t>
            </a:r>
          </a:p>
          <a:p>
            <a:r>
              <a:rPr lang="en-US" dirty="0"/>
              <a:t>Rise of the Maratha Empire</a:t>
            </a:r>
          </a:p>
          <a:p>
            <a:r>
              <a:rPr lang="en-US" dirty="0"/>
              <a:t>British East India Company deposed the last emperor in 1857 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580007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Connecting the World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Expanding trade routes allowed for expanded commerce </a:t>
            </a:r>
          </a:p>
          <a:p>
            <a:r>
              <a:rPr lang="en-US" dirty="0"/>
              <a:t>Trade routes also allowed for the exchange of knowledge and cultural and religious ideas</a:t>
            </a:r>
          </a:p>
          <a:p>
            <a:r>
              <a:rPr lang="en-US" dirty="0"/>
              <a:t>Each region contributed to the exchange</a:t>
            </a:r>
          </a:p>
          <a:p>
            <a:r>
              <a:rPr lang="en-US" dirty="0"/>
              <a:t>European exploration played a major role in connecting the various regions</a:t>
            </a:r>
          </a:p>
          <a:p>
            <a:r>
              <a:rPr lang="en-US" dirty="0"/>
              <a:t>Beginning of the global market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08992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1232</Words>
  <Application>Microsoft Office PowerPoint</Application>
  <PresentationFormat>On-screen Show (4:3)</PresentationFormat>
  <Paragraphs>175</Paragraphs>
  <Slides>33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6" baseType="lpstr">
      <vt:lpstr>Arial</vt:lpstr>
      <vt:lpstr>Calibri</vt:lpstr>
      <vt:lpstr>Office Theme</vt:lpstr>
      <vt:lpstr>Michelangelo (1475 – 1564)</vt:lpstr>
      <vt:lpstr>PowerPoint Presentation</vt:lpstr>
      <vt:lpstr>Christian Humanists</vt:lpstr>
      <vt:lpstr>Desiderius Erasmus</vt:lpstr>
      <vt:lpstr>Thomas More</vt:lpstr>
      <vt:lpstr>Rise of the Aztecs </vt:lpstr>
      <vt:lpstr>Aztec Society</vt:lpstr>
      <vt:lpstr>Aztec Empire</vt:lpstr>
      <vt:lpstr>Rule of the Empire </vt:lpstr>
      <vt:lpstr>Fall of the Aztec</vt:lpstr>
      <vt:lpstr>Rise of the Ming </vt:lpstr>
      <vt:lpstr>Zhu Yuanzhang</vt:lpstr>
      <vt:lpstr>Ming Society</vt:lpstr>
      <vt:lpstr>Ming Government</vt:lpstr>
      <vt:lpstr>European Exploration</vt:lpstr>
      <vt:lpstr>European / Chinese Exploration</vt:lpstr>
      <vt:lpstr>Empires of the Middle East</vt:lpstr>
      <vt:lpstr>Rise of the Ottomans</vt:lpstr>
      <vt:lpstr>Ottoman Society</vt:lpstr>
      <vt:lpstr>Ottoman Government</vt:lpstr>
      <vt:lpstr>Ottoman Empire</vt:lpstr>
      <vt:lpstr>Decline of the Ottomans</vt:lpstr>
      <vt:lpstr>Rise of the Safavids</vt:lpstr>
      <vt:lpstr>Safavid Government</vt:lpstr>
      <vt:lpstr>Decline of the Safavid</vt:lpstr>
      <vt:lpstr>Empires of Africa and India</vt:lpstr>
      <vt:lpstr>Rise of the Songhai</vt:lpstr>
      <vt:lpstr>Songhai Empire</vt:lpstr>
      <vt:lpstr>Decline of the Songhai Empire</vt:lpstr>
      <vt:lpstr>Rise of the Mughal</vt:lpstr>
      <vt:lpstr>Mughal Empire</vt:lpstr>
      <vt:lpstr>Decline of the Mughal Empire</vt:lpstr>
      <vt:lpstr>Connecting the World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Zhu Yuanzhang</dc:title>
  <dc:creator>Gary Ferguson</dc:creator>
  <cp:lastModifiedBy>areej ameen</cp:lastModifiedBy>
  <cp:revision>9</cp:revision>
  <dcterms:created xsi:type="dcterms:W3CDTF">2018-09-07T23:50:31Z</dcterms:created>
  <dcterms:modified xsi:type="dcterms:W3CDTF">2019-09-11T05:17:22Z</dcterms:modified>
</cp:coreProperties>
</file>